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1" r:id="rId11"/>
    <p:sldId id="277" r:id="rId12"/>
    <p:sldId id="260" r:id="rId13"/>
    <p:sldId id="269" r:id="rId14"/>
    <p:sldId id="279" r:id="rId15"/>
    <p:sldId id="278" r:id="rId16"/>
    <p:sldId id="270" r:id="rId17"/>
    <p:sldId id="267" r:id="rId18"/>
    <p:sldId id="268" r:id="rId19"/>
    <p:sldId id="273" r:id="rId20"/>
    <p:sldId id="274" r:id="rId21"/>
    <p:sldId id="275" r:id="rId22"/>
    <p:sldId id="271" r:id="rId23"/>
    <p:sldId id="272" r:id="rId24"/>
    <p:sldId id="276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6"/>
  </p:normalViewPr>
  <p:slideViewPr>
    <p:cSldViewPr snapToGrid="0" snapToObjects="1">
      <p:cViewPr varScale="1">
        <p:scale>
          <a:sx n="106" d="100"/>
          <a:sy n="106" d="100"/>
        </p:scale>
        <p:origin x="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EFB477-9F19-A24D-ADD5-CB20C8E64A25}" type="datetimeFigureOut">
              <a:rPr lang="en-US" smtClean="0"/>
              <a:t>4/4/20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DA4A82-DA7F-8445-A4CF-B1209DB36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604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A4A82-DA7F-8445-A4CF-B1209DB361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0F2FE-3A53-8847-B725-884FDC628C19}" type="datetimeFigureOut">
              <a:rPr lang="en-US" smtClean="0"/>
              <a:t>4/4/20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B99F3A30-A24D-7541-8178-64D4381B4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10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0F2FE-3A53-8847-B725-884FDC628C19}" type="datetimeFigureOut">
              <a:rPr lang="en-US" smtClean="0"/>
              <a:t>4/4/20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3A30-A24D-7541-8178-64D4381B4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627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0F2FE-3A53-8847-B725-884FDC628C19}" type="datetimeFigureOut">
              <a:rPr lang="en-US" smtClean="0"/>
              <a:t>4/4/20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3A30-A24D-7541-8178-64D4381B4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58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0F2FE-3A53-8847-B725-884FDC628C19}" type="datetimeFigureOut">
              <a:rPr lang="en-US" smtClean="0"/>
              <a:t>4/4/20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3A30-A24D-7541-8178-64D4381B4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87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BC90F2FE-3A53-8847-B725-884FDC628C19}" type="datetimeFigureOut">
              <a:rPr lang="en-US" smtClean="0"/>
              <a:t>4/4/20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B99F3A30-A24D-7541-8178-64D4381B4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481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0F2FE-3A53-8847-B725-884FDC628C19}" type="datetimeFigureOut">
              <a:rPr lang="en-US" smtClean="0"/>
              <a:t>4/4/20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3A30-A24D-7541-8178-64D4381B4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55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0F2FE-3A53-8847-B725-884FDC628C19}" type="datetimeFigureOut">
              <a:rPr lang="en-US" smtClean="0"/>
              <a:t>4/4/20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3A30-A24D-7541-8178-64D4381B458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29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0F2FE-3A53-8847-B725-884FDC628C19}" type="datetimeFigureOut">
              <a:rPr lang="en-US" smtClean="0"/>
              <a:t>4/4/20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3A30-A24D-7541-8178-64D4381B458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495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0F2FE-3A53-8847-B725-884FDC628C19}" type="datetimeFigureOut">
              <a:rPr lang="en-US" smtClean="0"/>
              <a:t>4/4/20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3A30-A24D-7541-8178-64D4381B4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68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0F2FE-3A53-8847-B725-884FDC628C19}" type="datetimeFigureOut">
              <a:rPr lang="en-US" smtClean="0"/>
              <a:t>4/4/20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3A30-A24D-7541-8178-64D4381B4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284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0F2FE-3A53-8847-B725-884FDC628C19}" type="datetimeFigureOut">
              <a:rPr lang="en-US" smtClean="0"/>
              <a:t>4/4/20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3A30-A24D-7541-8178-64D4381B4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04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BC90F2FE-3A53-8847-B725-884FDC628C19}" type="datetimeFigureOut">
              <a:rPr lang="en-US" smtClean="0"/>
              <a:t>4/4/20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B99F3A30-A24D-7541-8178-64D4381B4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47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274B6EF-9FBB-A149-90EF-1658A9952511}"/>
              </a:ext>
            </a:extLst>
          </p:cNvPr>
          <p:cNvSpPr/>
          <p:nvPr/>
        </p:nvSpPr>
        <p:spPr>
          <a:xfrm>
            <a:off x="3367943" y="5096925"/>
            <a:ext cx="5456109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North South University</a:t>
            </a:r>
          </a:p>
          <a:p>
            <a:pPr algn="ctr"/>
            <a:r>
              <a:rPr lang="en-GB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ENG 111.7</a:t>
            </a:r>
            <a:endParaRPr lang="en-GB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35F6F5-6B7A-2448-9EB9-18347CE0510B}"/>
              </a:ext>
            </a:extLst>
          </p:cNvPr>
          <p:cNvSpPr/>
          <p:nvPr/>
        </p:nvSpPr>
        <p:spPr>
          <a:xfrm>
            <a:off x="3147402" y="1999526"/>
            <a:ext cx="5897192" cy="172354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Md Sharif Hossain</a:t>
            </a:r>
          </a:p>
          <a:p>
            <a:pPr algn="ctr"/>
            <a:r>
              <a:rPr lang="en-GB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r>
              <a:rPr lang="en-GB" sz="28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</a:t>
            </a:r>
            <a:r>
              <a:rPr lang="en-GB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Semester</a:t>
            </a:r>
          </a:p>
          <a:p>
            <a:pPr algn="ctr"/>
            <a:r>
              <a:rPr lang="en-GB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Dept of ECE (CSE)</a:t>
            </a:r>
            <a:endPara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625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0AA56E9-DEA6-3841-9D3A-C37D12829266}"/>
              </a:ext>
            </a:extLst>
          </p:cNvPr>
          <p:cNvSpPr/>
          <p:nvPr/>
        </p:nvSpPr>
        <p:spPr>
          <a:xfrm>
            <a:off x="2022481" y="368771"/>
            <a:ext cx="8147038" cy="70788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Space Logistics of the providers</a:t>
            </a:r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8DBA8E-7531-A14E-A00D-E1AD95B1E662}"/>
              </a:ext>
            </a:extLst>
          </p:cNvPr>
          <p:cNvSpPr/>
          <p:nvPr/>
        </p:nvSpPr>
        <p:spPr>
          <a:xfrm>
            <a:off x="168442" y="1648192"/>
            <a:ext cx="11431838" cy="3863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28700" marR="0" indent="-571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3600" dirty="0">
                <a:ea typeface="Times New Roman" panose="02020603050405020304" pitchFamily="18" charset="0"/>
                <a:cs typeface="Times New Roman" panose="02020603050405020304" pitchFamily="18" charset="0"/>
              </a:rPr>
              <a:t>As of May 2017, there are five </a:t>
            </a:r>
            <a:r>
              <a:rPr lang="en-US" sz="36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satellites</a:t>
            </a:r>
            <a:r>
              <a:rPr lang="en-US" sz="3600" dirty="0">
                <a:ea typeface="Times New Roman" panose="02020603050405020304" pitchFamily="18" charset="0"/>
                <a:cs typeface="Times New Roman" panose="02020603050405020304" pitchFamily="18" charset="0"/>
              </a:rPr>
              <a:t> in orbit; two </a:t>
            </a:r>
            <a:r>
              <a:rPr lang="en-US" sz="36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XM</a:t>
            </a:r>
            <a:r>
              <a:rPr lang="en-US" sz="3600" dirty="0">
                <a:ea typeface="Times New Roman" panose="02020603050405020304" pitchFamily="18" charset="0"/>
                <a:cs typeface="Times New Roman" panose="02020603050405020304" pitchFamily="18" charset="0"/>
              </a:rPr>
              <a:t> and two </a:t>
            </a:r>
            <a:r>
              <a:rPr lang="en-US" sz="36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Sirius satellites</a:t>
            </a:r>
            <a:r>
              <a:rPr lang="en-US" sz="3600" dirty="0">
                <a:ea typeface="Times New Roman" panose="02020603050405020304" pitchFamily="18" charset="0"/>
                <a:cs typeface="Times New Roman" panose="02020603050405020304" pitchFamily="18" charset="0"/>
              </a:rPr>
              <a:t> and one spare all owned by Sirius XM.</a:t>
            </a:r>
          </a:p>
          <a:p>
            <a:pPr marL="1028700" marR="0" indent="-571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36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28700" marR="0" indent="-571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3600" dirty="0">
                <a:ea typeface="Times New Roman" panose="02020603050405020304" pitchFamily="18" charset="0"/>
                <a:cs typeface="Times New Roman" panose="02020603050405020304" pitchFamily="18" charset="0"/>
              </a:rPr>
              <a:t> 1worldspace operated two satellites:  </a:t>
            </a:r>
            <a:r>
              <a:rPr lang="en-US" sz="36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AfriStar</a:t>
            </a:r>
            <a:r>
              <a:rPr lang="en-US" sz="3600" dirty="0">
                <a:ea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36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AsiaStar</a:t>
            </a:r>
            <a:r>
              <a:rPr lang="en-US" sz="3600" dirty="0"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55633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0AA56E9-DEA6-3841-9D3A-C37D12829266}"/>
              </a:ext>
            </a:extLst>
          </p:cNvPr>
          <p:cNvSpPr/>
          <p:nvPr/>
        </p:nvSpPr>
        <p:spPr>
          <a:xfrm>
            <a:off x="2022480" y="278917"/>
            <a:ext cx="8147038" cy="70788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Space Logistics of the providers</a:t>
            </a:r>
            <a:endParaRPr lang="en-US" sz="400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8D6FD2-D437-5F45-8599-C57210D0C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529" y="1368715"/>
            <a:ext cx="8398941" cy="4289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05FFABC-0083-EE43-8FB3-5964E53A93D0}"/>
              </a:ext>
            </a:extLst>
          </p:cNvPr>
          <p:cNvSpPr/>
          <p:nvPr/>
        </p:nvSpPr>
        <p:spPr>
          <a:xfrm>
            <a:off x="1955538" y="5943385"/>
            <a:ext cx="8280921" cy="5477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marR="0" indent="-571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ea typeface="Times New Roman" panose="02020603050405020304" pitchFamily="18" charset="0"/>
                <a:cs typeface="Times New Roman" panose="02020603050405020304" pitchFamily="18" charset="0"/>
              </a:rPr>
              <a:t>Fig: Area covered by satellites of 1WorldSpace</a:t>
            </a:r>
          </a:p>
        </p:txBody>
      </p:sp>
    </p:spTree>
    <p:extLst>
      <p:ext uri="{BB962C8B-B14F-4D97-AF65-F5344CB8AC3E}">
        <p14:creationId xmlns:p14="http://schemas.microsoft.com/office/powerpoint/2010/main" val="1613257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B070BD-37D5-F249-9735-D5555215D405}"/>
              </a:ext>
            </a:extLst>
          </p:cNvPr>
          <p:cNvSpPr/>
          <p:nvPr/>
        </p:nvSpPr>
        <p:spPr>
          <a:xfrm>
            <a:off x="290763" y="2134382"/>
            <a:ext cx="11610474" cy="2589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marR="0" indent="-571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3600" dirty="0">
                <a:ea typeface="Times New Roman" panose="02020603050405020304" pitchFamily="18" charset="0"/>
                <a:cs typeface="Times New Roman" panose="02020603050405020304" pitchFamily="18" charset="0"/>
              </a:rPr>
              <a:t>The interesting thing is, those </a:t>
            </a:r>
            <a:r>
              <a:rPr lang="en-US" sz="36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8 satellites </a:t>
            </a:r>
            <a:r>
              <a:rPr lang="en-US" sz="3600" dirty="0">
                <a:ea typeface="Times New Roman" panose="02020603050405020304" pitchFamily="18" charset="0"/>
                <a:cs typeface="Times New Roman" panose="02020603050405020304" pitchFamily="18" charset="0"/>
              </a:rPr>
              <a:t>took an average cost of </a:t>
            </a:r>
            <a:r>
              <a:rPr lang="en-US" sz="36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150 million USD </a:t>
            </a:r>
            <a:r>
              <a:rPr lang="en-US" sz="3600" dirty="0">
                <a:ea typeface="Times New Roman" panose="02020603050405020304" pitchFamily="18" charset="0"/>
                <a:cs typeface="Times New Roman" panose="02020603050405020304" pitchFamily="18" charset="0"/>
              </a:rPr>
              <a:t>which is far lower than the </a:t>
            </a:r>
            <a:r>
              <a:rPr lang="en-US" sz="36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Bangabandhu satellite project </a:t>
            </a:r>
            <a:r>
              <a:rPr lang="en-US" sz="3600" dirty="0">
                <a:ea typeface="Times New Roman" panose="02020603050405020304" pitchFamily="18" charset="0"/>
                <a:cs typeface="Times New Roman" panose="02020603050405020304" pitchFamily="18" charset="0"/>
              </a:rPr>
              <a:t>which ended up with a cost of </a:t>
            </a:r>
            <a:r>
              <a:rPr lang="en-US" sz="36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250 Million USD</a:t>
            </a:r>
            <a:r>
              <a:rPr lang="en-US" sz="3600" dirty="0"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8C7B2D-B1D7-9942-80B3-BB0325E87B3F}"/>
              </a:ext>
            </a:extLst>
          </p:cNvPr>
          <p:cNvSpPr/>
          <p:nvPr/>
        </p:nvSpPr>
        <p:spPr>
          <a:xfrm>
            <a:off x="2022481" y="501118"/>
            <a:ext cx="8147038" cy="70788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Space Logistics of the providers</a:t>
            </a:r>
            <a:endParaRPr lang="en-US" sz="4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028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0AA56E9-DEA6-3841-9D3A-C37D12829266}"/>
              </a:ext>
            </a:extLst>
          </p:cNvPr>
          <p:cNvSpPr/>
          <p:nvPr/>
        </p:nvSpPr>
        <p:spPr>
          <a:xfrm>
            <a:off x="1093444" y="251120"/>
            <a:ext cx="10005111" cy="70788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</a:rPr>
              <a:t>Key components of satellite radio systems</a:t>
            </a:r>
            <a:endParaRPr lang="en-US" sz="7200" dirty="0">
              <a:solidFill>
                <a:schemeClr val="accent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550E6F-8E66-9643-9348-03D826773F6F}"/>
              </a:ext>
            </a:extLst>
          </p:cNvPr>
          <p:cNvSpPr/>
          <p:nvPr/>
        </p:nvSpPr>
        <p:spPr>
          <a:xfrm>
            <a:off x="814185" y="3409349"/>
            <a:ext cx="3130537" cy="677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tabLst>
                <a:tab pos="457200" algn="l"/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36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1. Satellites: </a:t>
            </a:r>
            <a:r>
              <a:rPr lang="en-US" sz="360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3F04F8-48DE-1A45-98D2-ED6051E0B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468" y="1816770"/>
            <a:ext cx="7126347" cy="386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26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0AA56E9-DEA6-3841-9D3A-C37D12829266}"/>
              </a:ext>
            </a:extLst>
          </p:cNvPr>
          <p:cNvSpPr/>
          <p:nvPr/>
        </p:nvSpPr>
        <p:spPr>
          <a:xfrm>
            <a:off x="1093444" y="251120"/>
            <a:ext cx="10005111" cy="70788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</a:rPr>
              <a:t>Key components of satellite radio systems</a:t>
            </a:r>
            <a:endParaRPr lang="en-US" sz="7200" dirty="0">
              <a:solidFill>
                <a:schemeClr val="accent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2A8BB8-96CF-4948-9331-276B0C27D7FA}"/>
              </a:ext>
            </a:extLst>
          </p:cNvPr>
          <p:cNvSpPr/>
          <p:nvPr/>
        </p:nvSpPr>
        <p:spPr>
          <a:xfrm>
            <a:off x="296842" y="3416059"/>
            <a:ext cx="49545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ea typeface="Times New Roman" panose="02020603050405020304" pitchFamily="18" charset="0"/>
              </a:rPr>
              <a:t>2. Ground repeaters:</a:t>
            </a:r>
            <a:r>
              <a:rPr lang="en-US" sz="36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4A90C6-8422-0442-984C-3CD0248F6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0305" y="1679937"/>
            <a:ext cx="6324537" cy="411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12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0AA56E9-DEA6-3841-9D3A-C37D12829266}"/>
              </a:ext>
            </a:extLst>
          </p:cNvPr>
          <p:cNvSpPr/>
          <p:nvPr/>
        </p:nvSpPr>
        <p:spPr>
          <a:xfrm>
            <a:off x="1093444" y="251120"/>
            <a:ext cx="10005111" cy="70788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</a:rPr>
              <a:t>Key components of satellite radio systems</a:t>
            </a:r>
            <a:endParaRPr lang="en-US" sz="7200" dirty="0">
              <a:solidFill>
                <a:schemeClr val="accent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55B622-8F96-E84B-83E7-002D65C868A0}"/>
              </a:ext>
            </a:extLst>
          </p:cNvPr>
          <p:cNvSpPr/>
          <p:nvPr/>
        </p:nvSpPr>
        <p:spPr>
          <a:xfrm>
            <a:off x="510683" y="3188368"/>
            <a:ext cx="4404091" cy="677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tabLst>
                <a:tab pos="457200" algn="l"/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36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3. Radio receivers:</a:t>
            </a:r>
            <a:endParaRPr lang="en-US" sz="36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49B89F-2C91-8042-83CE-8BCE8006A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821" y="1517837"/>
            <a:ext cx="6500938" cy="419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66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17292B-1F60-9844-85F4-07B266D6E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621" y="726070"/>
            <a:ext cx="7158789" cy="58901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AA56E9-DEA6-3841-9D3A-C37D12829266}"/>
              </a:ext>
            </a:extLst>
          </p:cNvPr>
          <p:cNvSpPr/>
          <p:nvPr/>
        </p:nvSpPr>
        <p:spPr>
          <a:xfrm>
            <a:off x="1241156" y="253767"/>
            <a:ext cx="9190658" cy="70788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Process of how Satellite radio works</a:t>
            </a:r>
            <a:endParaRPr lang="en-US" sz="4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121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0AA56E9-DEA6-3841-9D3A-C37D12829266}"/>
              </a:ext>
            </a:extLst>
          </p:cNvPr>
          <p:cNvSpPr/>
          <p:nvPr/>
        </p:nvSpPr>
        <p:spPr>
          <a:xfrm>
            <a:off x="455015" y="2459504"/>
            <a:ext cx="11281970" cy="193899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</a:rPr>
              <a:t>Finally, I will discuss the procedure to establish a satellite radio channel in our country</a:t>
            </a:r>
            <a:endParaRPr lang="en-US" sz="4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476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0AA56E9-DEA6-3841-9D3A-C37D12829266}"/>
              </a:ext>
            </a:extLst>
          </p:cNvPr>
          <p:cNvSpPr/>
          <p:nvPr/>
        </p:nvSpPr>
        <p:spPr>
          <a:xfrm>
            <a:off x="1019129" y="838003"/>
            <a:ext cx="10153742" cy="70788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Radio channel controller in Bangladesh</a:t>
            </a:r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A4DD30-B56D-6F4A-B272-1B46E39F5608}"/>
              </a:ext>
            </a:extLst>
          </p:cNvPr>
          <p:cNvSpPr/>
          <p:nvPr/>
        </p:nvSpPr>
        <p:spPr>
          <a:xfrm>
            <a:off x="1019129" y="2551837"/>
            <a:ext cx="1002230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a typeface="Times New Roman" panose="02020603050405020304" pitchFamily="18" charset="0"/>
              </a:rPr>
              <a:t>Bangladesh Telecommunication Regulatory Commission (BTRC) controls the licensing of all Satellite radio channels in Bangladesh.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59305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0AA56E9-DEA6-3841-9D3A-C37D12829266}"/>
              </a:ext>
            </a:extLst>
          </p:cNvPr>
          <p:cNvSpPr/>
          <p:nvPr/>
        </p:nvSpPr>
        <p:spPr>
          <a:xfrm>
            <a:off x="3924572" y="561277"/>
            <a:ext cx="4342856" cy="70788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Pre requirement</a:t>
            </a:r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40192F-3579-3F4A-A9FD-0B4D0B6EBBC4}"/>
              </a:ext>
            </a:extLst>
          </p:cNvPr>
          <p:cNvSpPr/>
          <p:nvPr/>
        </p:nvSpPr>
        <p:spPr>
          <a:xfrm>
            <a:off x="2149642" y="2452931"/>
            <a:ext cx="7892716" cy="1952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3600" dirty="0">
                <a:ea typeface="Times New Roman" panose="02020603050405020304" pitchFamily="18" charset="0"/>
                <a:cs typeface="Times New Roman" panose="02020603050405020304" pitchFamily="18" charset="0"/>
              </a:rPr>
              <a:t>According to Authority, frequency is assigned from BTRC to the licensee from </a:t>
            </a:r>
            <a:r>
              <a:rPr lang="en-US" sz="36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87.5 to 108</a:t>
            </a:r>
            <a:r>
              <a:rPr lang="en-US" sz="3600" dirty="0"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36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MHz.</a:t>
            </a:r>
            <a:r>
              <a:rPr lang="en-US" sz="360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2756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2DEC806-0027-6745-903F-BAA718F4E2A2}"/>
              </a:ext>
            </a:extLst>
          </p:cNvPr>
          <p:cNvSpPr/>
          <p:nvPr/>
        </p:nvSpPr>
        <p:spPr>
          <a:xfrm>
            <a:off x="3756030" y="224395"/>
            <a:ext cx="5602816" cy="70788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What is Satellite Radio? </a:t>
            </a:r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AC0B99-BCA3-7E42-9144-864842EE5851}"/>
              </a:ext>
            </a:extLst>
          </p:cNvPr>
          <p:cNvSpPr/>
          <p:nvPr/>
        </p:nvSpPr>
        <p:spPr>
          <a:xfrm>
            <a:off x="164504" y="1032030"/>
            <a:ext cx="11862992" cy="1963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3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According to Encyclopedia, “</a:t>
            </a:r>
            <a:r>
              <a:rPr lang="en-US" sz="36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Satellite radio</a:t>
            </a:r>
            <a:r>
              <a:rPr lang="en-US" sz="3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 a type of digital broadcast, which transmits </a:t>
            </a:r>
            <a:r>
              <a:rPr lang="en-US" sz="36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audio signals </a:t>
            </a:r>
            <a:r>
              <a:rPr lang="en-US" sz="3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over </a:t>
            </a:r>
            <a:r>
              <a:rPr lang="en-US" sz="36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large areas </a:t>
            </a:r>
            <a:r>
              <a:rPr lang="en-US" sz="3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with greater clarity and consistency than conventional radio.”</a:t>
            </a:r>
            <a:endParaRPr lang="en-US" sz="3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FCD428-A189-1744-BED5-5F929C301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41" y="3095009"/>
            <a:ext cx="4475480" cy="28855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4964A2-B6E3-0A45-9E7D-AD1226CDF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438" y="3388778"/>
            <a:ext cx="4290610" cy="229796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DDE3611-EE5B-4D4A-B477-5FD63F5E1FFD}"/>
              </a:ext>
            </a:extLst>
          </p:cNvPr>
          <p:cNvSpPr/>
          <p:nvPr/>
        </p:nvSpPr>
        <p:spPr>
          <a:xfrm>
            <a:off x="1393430" y="5980516"/>
            <a:ext cx="9405140" cy="6890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3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Fig: Car satellite radio and personal satellite radio</a:t>
            </a:r>
            <a:endParaRPr lang="en-US" sz="3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361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0AA56E9-DEA6-3841-9D3A-C37D12829266}"/>
              </a:ext>
            </a:extLst>
          </p:cNvPr>
          <p:cNvSpPr/>
          <p:nvPr/>
        </p:nvSpPr>
        <p:spPr>
          <a:xfrm>
            <a:off x="3672740" y="248455"/>
            <a:ext cx="4846520" cy="70788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</a:rPr>
              <a:t>Process of licensing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06DE47-5F77-4442-BA8A-B6283FED1916}"/>
              </a:ext>
            </a:extLst>
          </p:cNvPr>
          <p:cNvSpPr/>
          <p:nvPr/>
        </p:nvSpPr>
        <p:spPr>
          <a:xfrm>
            <a:off x="134352" y="1576794"/>
            <a:ext cx="11923295" cy="4265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marR="0" indent="-28575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The license of FM radio/Community radio broadcasting is given from the Ministry of Information to establish and operate radio stations under private ownership.</a:t>
            </a: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marR="0" indent="-28575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After awarding license, licensee(s) shall have to apply for assigning frequency and to import Earth Station and SNG/DSNG equipment to BTRC. </a:t>
            </a:r>
          </a:p>
          <a:p>
            <a:pPr marL="685800" marR="0" indent="-28575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After assigning a frequency to the licensee, the licensee will eligible to import radio equipment by getting prior permission from BTRC. </a:t>
            </a: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marR="0" indent="-28575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The application format and list of necessary documents could be found in the website of BTRC. </a:t>
            </a:r>
            <a:endParaRPr lang="en-US" sz="2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517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0AA56E9-DEA6-3841-9D3A-C37D12829266}"/>
              </a:ext>
            </a:extLst>
          </p:cNvPr>
          <p:cNvSpPr/>
          <p:nvPr/>
        </p:nvSpPr>
        <p:spPr>
          <a:xfrm>
            <a:off x="1181834" y="344709"/>
            <a:ext cx="9828332" cy="70788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Future of Satellite radio in Bangladesh</a:t>
            </a:r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9EB9B6-25AF-8243-9395-6813E3BC5C86}"/>
              </a:ext>
            </a:extLst>
          </p:cNvPr>
          <p:cNvSpPr/>
          <p:nvPr/>
        </p:nvSpPr>
        <p:spPr>
          <a:xfrm>
            <a:off x="393031" y="1796749"/>
            <a:ext cx="11405937" cy="4010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3200" dirty="0">
                <a:ea typeface="Times New Roman" panose="02020603050405020304" pitchFamily="18" charset="0"/>
                <a:cs typeface="Times New Roman" panose="02020603050405020304" pitchFamily="18" charset="0"/>
              </a:rPr>
              <a:t>The major customers of satellite radios are car and ship companies, long-distance travelers and military persons. Bangladesh is currently a developing country. But there are no car manufacturing companies yet. Also, it's a very small country. So, FM radio plays a sufficient role in radio communication in this country. As a result, there is hardly a potential market for satellite radio in Bangladesh.  </a:t>
            </a:r>
          </a:p>
        </p:txBody>
      </p:sp>
    </p:spTree>
    <p:extLst>
      <p:ext uri="{BB962C8B-B14F-4D97-AF65-F5344CB8AC3E}">
        <p14:creationId xmlns:p14="http://schemas.microsoft.com/office/powerpoint/2010/main" val="2435656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0AA56E9-DEA6-3841-9D3A-C37D12829266}"/>
              </a:ext>
            </a:extLst>
          </p:cNvPr>
          <p:cNvSpPr/>
          <p:nvPr/>
        </p:nvSpPr>
        <p:spPr>
          <a:xfrm>
            <a:off x="4576866" y="392835"/>
            <a:ext cx="3038268" cy="70788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Conclusion</a:t>
            </a:r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73A6F3-A400-6745-B82D-BBA59038444B}"/>
              </a:ext>
            </a:extLst>
          </p:cNvPr>
          <p:cNvSpPr/>
          <p:nvPr/>
        </p:nvSpPr>
        <p:spPr>
          <a:xfrm>
            <a:off x="721895" y="1815834"/>
            <a:ext cx="10563726" cy="3863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3600" dirty="0">
                <a:ea typeface="Times New Roman" panose="02020603050405020304" pitchFamily="18" charset="0"/>
                <a:cs typeface="Times New Roman" panose="02020603050405020304" pitchFamily="18" charset="0"/>
              </a:rPr>
              <a:t>To conclude, I would like to repeat that Satellite Radio is a multibillion technological service of the 21</a:t>
            </a:r>
            <a:r>
              <a:rPr lang="en-US" sz="3600" baseline="30000" dirty="0">
                <a:ea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3600" dirty="0">
                <a:ea typeface="Times New Roman" panose="02020603050405020304" pitchFamily="18" charset="0"/>
                <a:cs typeface="Times New Roman" panose="02020603050405020304" pitchFamily="18" charset="0"/>
              </a:rPr>
              <a:t> century which is famous for transmitting audio signals over large areas with greater clarity and consistency than conventional radio or FM radio.</a:t>
            </a:r>
          </a:p>
        </p:txBody>
      </p:sp>
    </p:spTree>
    <p:extLst>
      <p:ext uri="{BB962C8B-B14F-4D97-AF65-F5344CB8AC3E}">
        <p14:creationId xmlns:p14="http://schemas.microsoft.com/office/powerpoint/2010/main" val="2375441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90EF83-49E4-C946-B41F-F7B9C819A373}"/>
              </a:ext>
            </a:extLst>
          </p:cNvPr>
          <p:cNvSpPr/>
          <p:nvPr/>
        </p:nvSpPr>
        <p:spPr>
          <a:xfrm>
            <a:off x="4576866" y="392834"/>
            <a:ext cx="3038268" cy="70788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Conclusion</a:t>
            </a:r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4459BC-C624-1847-8855-412F0499E9B2}"/>
              </a:ext>
            </a:extLst>
          </p:cNvPr>
          <p:cNvSpPr/>
          <p:nvPr/>
        </p:nvSpPr>
        <p:spPr>
          <a:xfrm>
            <a:off x="200526" y="1834169"/>
            <a:ext cx="11790947" cy="3863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3600" dirty="0">
                <a:ea typeface="Times New Roman" panose="02020603050405020304" pitchFamily="18" charset="0"/>
                <a:cs typeface="Times New Roman" panose="02020603050405020304" pitchFamily="18" charset="0"/>
              </a:rPr>
              <a:t>The funny thing is that, at its core, radio is an incredibly simple technology. With just a couple of electronic components that cost at most a d­ollar or two, you can build simple radio transmitters and receivers. The story of how something so simple has become a bedrock technology of the modern world is fascinating!</a:t>
            </a:r>
          </a:p>
        </p:txBody>
      </p:sp>
    </p:spTree>
    <p:extLst>
      <p:ext uri="{BB962C8B-B14F-4D97-AF65-F5344CB8AC3E}">
        <p14:creationId xmlns:p14="http://schemas.microsoft.com/office/powerpoint/2010/main" val="4101496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90EF83-49E4-C946-B41F-F7B9C819A373}"/>
              </a:ext>
            </a:extLst>
          </p:cNvPr>
          <p:cNvSpPr/>
          <p:nvPr/>
        </p:nvSpPr>
        <p:spPr>
          <a:xfrm>
            <a:off x="4576866" y="404866"/>
            <a:ext cx="3038268" cy="70788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Conclusion</a:t>
            </a:r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4459BC-C624-1847-8855-412F0499E9B2}"/>
              </a:ext>
            </a:extLst>
          </p:cNvPr>
          <p:cNvSpPr/>
          <p:nvPr/>
        </p:nvSpPr>
        <p:spPr>
          <a:xfrm>
            <a:off x="641684" y="1378506"/>
            <a:ext cx="10908631" cy="4757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3600" dirty="0">
                <a:ea typeface="Times New Roman" panose="02020603050405020304" pitchFamily="18" charset="0"/>
                <a:cs typeface="Times New Roman" panose="02020603050405020304" pitchFamily="18" charset="0"/>
              </a:rPr>
              <a:t>Unfortunately, This multibillion technology is still operating below the profit line. 1WorldSpace went Bankrupt in 2009 and </a:t>
            </a:r>
            <a:r>
              <a:rPr lang="en-US" sz="3600" dirty="0"/>
              <a:t>Sirius and XM merged in 2008 to form Sirius XM to avoid bankruptcy. 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en-US" sz="3600" dirty="0"/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3600" dirty="0"/>
              <a:t>Can this genius technology make a good profit in future? Only time can answer this! </a:t>
            </a:r>
          </a:p>
        </p:txBody>
      </p:sp>
    </p:spTree>
    <p:extLst>
      <p:ext uri="{BB962C8B-B14F-4D97-AF65-F5344CB8AC3E}">
        <p14:creationId xmlns:p14="http://schemas.microsoft.com/office/powerpoint/2010/main" val="123625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FF07F9-DF80-A64B-A7D4-6D8F7CBD0611}"/>
              </a:ext>
            </a:extLst>
          </p:cNvPr>
          <p:cNvSpPr/>
          <p:nvPr/>
        </p:nvSpPr>
        <p:spPr>
          <a:xfrm>
            <a:off x="3124962" y="1632087"/>
            <a:ext cx="5942076" cy="76944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</a:rPr>
              <a:t>Thank You everyone!</a:t>
            </a:r>
            <a:endParaRPr lang="en-US" sz="4400" dirty="0">
              <a:solidFill>
                <a:schemeClr val="accent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D17FBF-FD55-2744-8FAF-075D099EB7CF}"/>
              </a:ext>
            </a:extLst>
          </p:cNvPr>
          <p:cNvSpPr/>
          <p:nvPr/>
        </p:nvSpPr>
        <p:spPr>
          <a:xfrm>
            <a:off x="5284720" y="2810925"/>
            <a:ext cx="1622560" cy="37702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3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9278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0AA56E9-DEA6-3841-9D3A-C37D12829266}"/>
              </a:ext>
            </a:extLst>
          </p:cNvPr>
          <p:cNvSpPr/>
          <p:nvPr/>
        </p:nvSpPr>
        <p:spPr>
          <a:xfrm>
            <a:off x="1150574" y="392835"/>
            <a:ext cx="9890849" cy="70788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General operating Range of a satellite radio</a:t>
            </a:r>
            <a:r>
              <a:rPr lang="en-US" sz="4000" dirty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0B35ED-0F5B-8843-A003-B2A9B2A28084}"/>
              </a:ext>
            </a:extLst>
          </p:cNvPr>
          <p:cNvSpPr/>
          <p:nvPr/>
        </p:nvSpPr>
        <p:spPr>
          <a:xfrm>
            <a:off x="1519989" y="1742319"/>
            <a:ext cx="9152021" cy="3237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3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Satellite radio is a paid radio service that can broadcast its signal from more than </a:t>
            </a:r>
            <a:r>
              <a:rPr lang="en-US" sz="36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35,000 KM </a:t>
            </a:r>
            <a:r>
              <a:rPr lang="en-US" sz="3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away with complete clarity. That means you could drive from </a:t>
            </a:r>
            <a:r>
              <a:rPr lang="en-US" sz="36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Dhaka to France </a:t>
            </a:r>
            <a:r>
              <a:rPr lang="en-US" sz="3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without ever having to change the radio station!</a:t>
            </a:r>
            <a:endParaRPr lang="en-US" sz="3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210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0AA56E9-DEA6-3841-9D3A-C37D12829266}"/>
              </a:ext>
            </a:extLst>
          </p:cNvPr>
          <p:cNvSpPr/>
          <p:nvPr/>
        </p:nvSpPr>
        <p:spPr>
          <a:xfrm>
            <a:off x="2951389" y="765813"/>
            <a:ext cx="6289222" cy="70788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History of Satellite radio</a:t>
            </a:r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0B35ED-0F5B-8843-A003-B2A9B2A28084}"/>
              </a:ext>
            </a:extLst>
          </p:cNvPr>
          <p:cNvSpPr/>
          <p:nvPr/>
        </p:nvSpPr>
        <p:spPr>
          <a:xfrm>
            <a:off x="1664369" y="2660393"/>
            <a:ext cx="95009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The first satellite radio broadcasts occurred in Africa and the Middle East in </a:t>
            </a:r>
            <a:r>
              <a:rPr lang="en-US" sz="3600" b="1" dirty="0"/>
              <a:t>1999</a:t>
            </a:r>
            <a:r>
              <a:rPr lang="en-US" sz="3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56064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0AA56E9-DEA6-3841-9D3A-C37D12829266}"/>
              </a:ext>
            </a:extLst>
          </p:cNvPr>
          <p:cNvSpPr/>
          <p:nvPr/>
        </p:nvSpPr>
        <p:spPr>
          <a:xfrm>
            <a:off x="4103306" y="489086"/>
            <a:ext cx="3985386" cy="70788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Kinds of radios</a:t>
            </a:r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0B35ED-0F5B-8843-A003-B2A9B2A28084}"/>
              </a:ext>
            </a:extLst>
          </p:cNvPr>
          <p:cNvSpPr/>
          <p:nvPr/>
        </p:nvSpPr>
        <p:spPr>
          <a:xfrm>
            <a:off x="759993" y="2091235"/>
            <a:ext cx="1067201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There are three famous types of radios. Those are:</a:t>
            </a:r>
          </a:p>
          <a:p>
            <a:pPr algn="ctr"/>
            <a:r>
              <a:rPr lang="en-US" sz="3600" dirty="0"/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AM/FM radio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Digital television radio </a:t>
            </a:r>
            <a:r>
              <a:rPr lang="en-US" sz="3600" dirty="0"/>
              <a:t>(DTR)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Satellite Radio</a:t>
            </a:r>
          </a:p>
        </p:txBody>
      </p:sp>
    </p:spTree>
    <p:extLst>
      <p:ext uri="{BB962C8B-B14F-4D97-AF65-F5344CB8AC3E}">
        <p14:creationId xmlns:p14="http://schemas.microsoft.com/office/powerpoint/2010/main" val="595732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0AA56E9-DEA6-3841-9D3A-C37D12829266}"/>
              </a:ext>
            </a:extLst>
          </p:cNvPr>
          <p:cNvSpPr/>
          <p:nvPr/>
        </p:nvSpPr>
        <p:spPr>
          <a:xfrm>
            <a:off x="575225" y="368772"/>
            <a:ext cx="11041549" cy="64633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</a:rPr>
              <a:t>Difference between Satellite radio and FM radio</a:t>
            </a:r>
            <a:endParaRPr lang="en-US" sz="3600" dirty="0">
              <a:solidFill>
                <a:schemeClr val="accent2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72D791F-BDC0-D142-B198-26776079B4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148490"/>
              </p:ext>
            </p:extLst>
          </p:nvPr>
        </p:nvGraphicFramePr>
        <p:xfrm>
          <a:off x="1403684" y="1564105"/>
          <a:ext cx="9384630" cy="41824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27556">
                  <a:extLst>
                    <a:ext uri="{9D8B030D-6E8A-4147-A177-3AD203B41FA5}">
                      <a16:colId xmlns:a16="http://schemas.microsoft.com/office/drawing/2014/main" val="2986894235"/>
                    </a:ext>
                  </a:extLst>
                </a:gridCol>
                <a:gridCol w="3128537">
                  <a:extLst>
                    <a:ext uri="{9D8B030D-6E8A-4147-A177-3AD203B41FA5}">
                      <a16:colId xmlns:a16="http://schemas.microsoft.com/office/drawing/2014/main" val="565696307"/>
                    </a:ext>
                  </a:extLst>
                </a:gridCol>
                <a:gridCol w="3128537">
                  <a:extLst>
                    <a:ext uri="{9D8B030D-6E8A-4147-A177-3AD203B41FA5}">
                      <a16:colId xmlns:a16="http://schemas.microsoft.com/office/drawing/2014/main" val="55456137"/>
                    </a:ext>
                  </a:extLst>
                </a:gridCol>
              </a:tblGrid>
              <a:tr h="5989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2400" dirty="0">
                          <a:effectLst/>
                        </a:rPr>
                        <a:t>Radio Format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2400" dirty="0">
                          <a:effectLst/>
                        </a:rPr>
                        <a:t>Satellite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2400">
                          <a:effectLst/>
                        </a:rPr>
                        <a:t>AM/FM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6632362"/>
                  </a:ext>
                </a:extLst>
              </a:tr>
              <a:tr h="9081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2400" dirty="0">
                          <a:effectLst/>
                        </a:rPr>
                        <a:t>Monthly Fees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2400" dirty="0">
                          <a:effectLst/>
                        </a:rPr>
                        <a:t>Around US$10.99 and up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2400" dirty="0">
                          <a:effectLst/>
                        </a:rPr>
                        <a:t>Free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79316499"/>
                  </a:ext>
                </a:extLst>
              </a:tr>
              <a:tr h="5989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2400" dirty="0">
                          <a:effectLst/>
                        </a:rPr>
                        <a:t>Portability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2400" dirty="0">
                          <a:effectLst/>
                        </a:rPr>
                        <a:t>Available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2400" dirty="0">
                          <a:effectLst/>
                        </a:rPr>
                        <a:t>Prominent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6130913"/>
                  </a:ext>
                </a:extLst>
              </a:tr>
              <a:tr h="19846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2400" dirty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2400" dirty="0">
                          <a:effectLst/>
                        </a:rPr>
                        <a:t>Listening availability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Very high—a satellite signal's footprint covers millions of square kilometers.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2400" dirty="0">
                          <a:effectLst/>
                        </a:rPr>
                        <a:t>Very low when compared to satellite radio. Around 30-40 miles from the station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9375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2592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0AA56E9-DEA6-3841-9D3A-C37D12829266}"/>
              </a:ext>
            </a:extLst>
          </p:cNvPr>
          <p:cNvSpPr/>
          <p:nvPr/>
        </p:nvSpPr>
        <p:spPr>
          <a:xfrm>
            <a:off x="1706299" y="2151727"/>
            <a:ext cx="8779401" cy="193899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</a:rPr>
              <a:t>Secondly, I will talk about who gives the service and how the process is done around the world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0071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0AA56E9-DEA6-3841-9D3A-C37D12829266}"/>
              </a:ext>
            </a:extLst>
          </p:cNvPr>
          <p:cNvSpPr/>
          <p:nvPr/>
        </p:nvSpPr>
        <p:spPr>
          <a:xfrm>
            <a:off x="397868" y="549245"/>
            <a:ext cx="11396261" cy="64633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Satellite radio service providers around the world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0B35ED-0F5B-8843-A003-B2A9B2A28084}"/>
              </a:ext>
            </a:extLst>
          </p:cNvPr>
          <p:cNvSpPr/>
          <p:nvPr/>
        </p:nvSpPr>
        <p:spPr>
          <a:xfrm>
            <a:off x="1114926" y="2151393"/>
            <a:ext cx="932848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At this time, there are two space-based radio broadcasters: </a:t>
            </a:r>
          </a:p>
          <a:p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Sirius XM Radio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1worldspace.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00884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0AA56E9-DEA6-3841-9D3A-C37D12829266}"/>
              </a:ext>
            </a:extLst>
          </p:cNvPr>
          <p:cNvSpPr/>
          <p:nvPr/>
        </p:nvSpPr>
        <p:spPr>
          <a:xfrm>
            <a:off x="3478327" y="465024"/>
            <a:ext cx="5235344" cy="70788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Company strategies</a:t>
            </a:r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0B35ED-0F5B-8843-A003-B2A9B2A28084}"/>
              </a:ext>
            </a:extLst>
          </p:cNvPr>
          <p:cNvSpPr/>
          <p:nvPr/>
        </p:nvSpPr>
        <p:spPr>
          <a:xfrm>
            <a:off x="380999" y="1664976"/>
            <a:ext cx="1142999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As of March 2013, SiriusXM had 24.4 million subscribers. This was primarily due to the company’s partnerships with automakers and car dealers.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Roughly 60% of new cars sold come equipped with SiriusXM, and just under half of those units gain paid subscriptions.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The company has long-term deals with General Motors, Ford, Toyota, Kia, Bentley, BMW, Volkswagen, Nissan, Hyundai and Mitsubishi. </a:t>
            </a:r>
          </a:p>
        </p:txBody>
      </p:sp>
    </p:spTree>
    <p:extLst>
      <p:ext uri="{BB962C8B-B14F-4D97-AF65-F5344CB8AC3E}">
        <p14:creationId xmlns:p14="http://schemas.microsoft.com/office/powerpoint/2010/main" val="35592118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{9CBF2BAD-F591-0643-90AB-2533B3D69120}tf10001070</Template>
  <TotalTime>162</TotalTime>
  <Words>860</Words>
  <Application>Microsoft Macintosh PowerPoint</Application>
  <PresentationFormat>Widescreen</PresentationFormat>
  <Paragraphs>80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Rockwell</vt:lpstr>
      <vt:lpstr>Rockwell Condensed</vt:lpstr>
      <vt:lpstr>Rockwell Extra Bold</vt:lpstr>
      <vt:lpstr>Times New Roman</vt:lpstr>
      <vt:lpstr>Wingdings</vt:lpstr>
      <vt:lpstr>Wood 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11</cp:revision>
  <dcterms:created xsi:type="dcterms:W3CDTF">2020-04-04T13:47:11Z</dcterms:created>
  <dcterms:modified xsi:type="dcterms:W3CDTF">2020-04-04T16:29:29Z</dcterms:modified>
</cp:coreProperties>
</file>